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63" r:id="rId3"/>
    <p:sldId id="269" r:id="rId4"/>
    <p:sldId id="267" r:id="rId5"/>
    <p:sldId id="268" r:id="rId6"/>
    <p:sldId id="266" r:id="rId7"/>
    <p:sldId id="270" r:id="rId8"/>
    <p:sldId id="271" r:id="rId9"/>
    <p:sldId id="272" r:id="rId10"/>
    <p:sldId id="273" r:id="rId11"/>
    <p:sldId id="274" r:id="rId12"/>
    <p:sldId id="265" r:id="rId13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796C"/>
    <a:srgbClr val="F4B183"/>
    <a:srgbClr val="FF00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1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222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2969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2042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4729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46131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196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5195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7534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7603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0704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1820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5FD75-F76C-4E90-9A83-8C90D518F7B8}" type="datetimeFigureOut">
              <a:rPr lang="he-IL" smtClean="0"/>
              <a:t>י"ח/טבת/תשפ"ב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38F13-9D79-4E64-B4AC-BA919714029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6347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718033" y="1216404"/>
            <a:ext cx="6711193" cy="476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994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786874" y="49878"/>
            <a:ext cx="8047255" cy="680812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191426" y="1612677"/>
            <a:ext cx="5075452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כמה </a:t>
            </a:r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טוב ראית את </a:t>
            </a: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התמונה?</a:t>
            </a: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489152" y="3561964"/>
            <a:ext cx="648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16200000">
            <a:off x="3309152" y="3561965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16200000">
            <a:off x="9789152" y="3561964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6200000">
            <a:off x="5469152" y="3561965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>
            <a:off x="7629152" y="3561965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305447" y="2924709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65446" y="2924709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25447" y="2924709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785446" y="2924709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86875" y="3822778"/>
            <a:ext cx="1404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לא 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  <a:endParaRPr lang="he-IL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07038" y="3822778"/>
            <a:ext cx="20842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משהו במעורפל,</a:t>
            </a:r>
          </a:p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אין לי מושג מה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20739" y="3822778"/>
            <a:ext cx="1976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חלק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מהתמונה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באופן ברור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104168" y="3822778"/>
            <a:ext cx="1729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את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באופן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מלא</a:t>
            </a:r>
          </a:p>
        </p:txBody>
      </p:sp>
    </p:spTree>
    <p:extLst>
      <p:ext uri="{BB962C8B-B14F-4D97-AF65-F5344CB8AC3E}">
        <p14:creationId xmlns:p14="http://schemas.microsoft.com/office/powerpoint/2010/main" val="391585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4121333" y="1612677"/>
            <a:ext cx="5215638" cy="360771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191426" y="1612677"/>
            <a:ext cx="5075452" cy="6718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כמה </a:t>
            </a:r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טוב ראית את </a:t>
            </a: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התמונה?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191425" y="2594574"/>
            <a:ext cx="4928595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0 – לא ראיתי כלום</a:t>
            </a:r>
          </a:p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1 – ראיתי משהו במעורפל, אין לי מושג מה</a:t>
            </a:r>
          </a:p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2 – ראיתי חלק מהתמונה באופן ברור</a:t>
            </a:r>
          </a:p>
          <a:p>
            <a:pPr>
              <a:lnSpc>
                <a:spcPct val="150000"/>
              </a:lnSpc>
            </a:pPr>
            <a:r>
              <a:rPr lang="he-IL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3 – ראיתי את התמונה באופן מלא</a:t>
            </a:r>
            <a:endParaRPr lang="he-IL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811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5290720" y="4103286"/>
            <a:ext cx="1328918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ניסיון נוסף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580679" y="4103286"/>
            <a:ext cx="790491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המשך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740153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815660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5808553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3881104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008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518756" y="1197033"/>
            <a:ext cx="8420793" cy="4513811"/>
            <a:chOff x="2518756" y="1197033"/>
            <a:chExt cx="8420793" cy="4513811"/>
          </a:xfrm>
        </p:grpSpPr>
        <p:sp>
          <p:nvSpPr>
            <p:cNvPr id="3" name="Rectangle 2"/>
            <p:cNvSpPr/>
            <p:nvPr/>
          </p:nvSpPr>
          <p:spPr>
            <a:xfrm>
              <a:off x="2518756" y="1197033"/>
              <a:ext cx="8420793" cy="451381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589220" y="1271494"/>
              <a:ext cx="8138160" cy="332398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בחלק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הבא, 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יוצגו תמונות של </a:t>
              </a:r>
              <a:r>
                <a:rPr lang="he-IL" sz="2000" b="1" dirty="0">
                  <a:latin typeface="Calibri" panose="020F0502020204030204" pitchFamily="34" charset="0"/>
                  <a:cs typeface="Calibri" panose="020F0502020204030204" pitchFamily="34" charset="0"/>
                </a:rPr>
                <a:t>פרצופים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או של </a:t>
              </a:r>
              <a:r>
                <a:rPr lang="he-IL" sz="2000" b="1" dirty="0">
                  <a:latin typeface="Calibri" panose="020F0502020204030204" pitchFamily="34" charset="0"/>
                  <a:cs typeface="Calibri" panose="020F0502020204030204" pitchFamily="34" charset="0"/>
                </a:rPr>
                <a:t>בתים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ענו בעזרת קופסת התגובה האם זיהיתם תמונה של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פרצוף או 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של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בית.</a:t>
              </a: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endParaRPr lang="he-IL" sz="2000" dirty="0" smtClean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שימו לב!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זמן התגובה אינו מוגבל, השתדלו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להיות מדויקים ככל הניתן.</a:t>
              </a:r>
            </a:p>
          </p:txBody>
        </p:sp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6364" b="85394" l="14364" r="87091">
                          <a14:foregroundMark x1="35727" y1="26061" x2="35727" y2="26061"/>
                          <a14:foregroundMark x1="34136" y1="41333" x2="34136" y2="41333"/>
                          <a14:foregroundMark x1="45818" y1="40242" x2="45818" y2="40242"/>
                          <a14:foregroundMark x1="56727" y1="39515" x2="56727" y2="39515"/>
                          <a14:foregroundMark x1="68000" y1="39636" x2="68000" y2="39636"/>
                          <a14:backgroundMark x1="49000" y1="17273" x2="49000" y2="172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975" t="16024" r="12630" b="14496"/>
            <a:stretch/>
          </p:blipFill>
          <p:spPr>
            <a:xfrm>
              <a:off x="2852287" y="2564029"/>
              <a:ext cx="4226364" cy="3000717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5001191" y="4103286"/>
              <a:ext cx="627238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he-IL" sz="20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בית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580679" y="4103286"/>
              <a:ext cx="790491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he-IL" sz="20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פרצוף</a:t>
              </a:r>
              <a:endParaRPr lang="he-IL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5099784" y="3399471"/>
              <a:ext cx="436300" cy="436300"/>
            </a:xfrm>
            <a:prstGeom prst="ellipse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815660" y="3402195"/>
              <a:ext cx="436300" cy="436300"/>
            </a:xfrm>
            <a:prstGeom prst="ellipse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Arrow 26"/>
            <p:cNvSpPr/>
            <p:nvPr/>
          </p:nvSpPr>
          <p:spPr>
            <a:xfrm rot="5400000">
              <a:off x="5168184" y="4007613"/>
              <a:ext cx="305410" cy="1511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ight Arrow 27"/>
            <p:cNvSpPr/>
            <p:nvPr/>
          </p:nvSpPr>
          <p:spPr>
            <a:xfrm rot="5400000">
              <a:off x="3881104" y="4007615"/>
              <a:ext cx="305410" cy="1511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586704" y="4693489"/>
              <a:ext cx="2182328" cy="46487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Check Fusion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4462842" y="3399471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3" name="Right Arrow 12"/>
            <p:cNvSpPr/>
            <p:nvPr/>
          </p:nvSpPr>
          <p:spPr>
            <a:xfrm rot="5400000">
              <a:off x="4245574" y="4293281"/>
              <a:ext cx="865979" cy="140352"/>
            </a:xfrm>
            <a:prstGeom prst="rightArrow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103142" y="2746538"/>
              <a:ext cx="955074" cy="5078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Exit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3844007" y="2817043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4742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518756" y="1197033"/>
            <a:ext cx="8420793" cy="4513811"/>
            <a:chOff x="2518756" y="1197033"/>
            <a:chExt cx="8420793" cy="4513811"/>
          </a:xfrm>
        </p:grpSpPr>
        <p:sp>
          <p:nvSpPr>
            <p:cNvPr id="14" name="Rectangle 13"/>
            <p:cNvSpPr/>
            <p:nvPr/>
          </p:nvSpPr>
          <p:spPr>
            <a:xfrm>
              <a:off x="2518756" y="1197033"/>
              <a:ext cx="8420793" cy="451381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589220" y="1271494"/>
              <a:ext cx="8138160" cy="332398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בחלק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הבא, 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יוצגו תמונות של </a:t>
              </a:r>
              <a:r>
                <a:rPr lang="he-IL" sz="2000" b="1" dirty="0">
                  <a:latin typeface="Calibri" panose="020F0502020204030204" pitchFamily="34" charset="0"/>
                  <a:cs typeface="Calibri" panose="020F0502020204030204" pitchFamily="34" charset="0"/>
                </a:rPr>
                <a:t>פרצופים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או של </a:t>
              </a:r>
              <a:r>
                <a:rPr lang="he-IL" sz="2000" b="1" dirty="0">
                  <a:latin typeface="Calibri" panose="020F0502020204030204" pitchFamily="34" charset="0"/>
                  <a:cs typeface="Calibri" panose="020F0502020204030204" pitchFamily="34" charset="0"/>
                </a:rPr>
                <a:t>בתים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ענו בעזרת קופסת התגובה האם זיהיתם תמונה של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פרצוף או </a:t>
              </a:r>
              <a:r>
                <a:rPr lang="he-IL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של </a:t>
              </a: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בית.</a:t>
              </a: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endParaRPr lang="he-IL" sz="2000" dirty="0" smtClean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endParaRPr lang="he-IL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שימו לב!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זמן התגובה מוגבל, אנא ענו בזריזות.</a:t>
              </a:r>
            </a:p>
            <a:p>
              <a:pPr>
                <a:lnSpc>
                  <a:spcPct val="150000"/>
                </a:lnSpc>
              </a:pPr>
              <a:r>
                <a: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rPr>
                <a:t>אם לא הספקתם לזהות, נחשו.</a:t>
              </a:r>
            </a:p>
          </p:txBody>
        </p:sp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6364" b="85394" l="14364" r="87091">
                          <a14:foregroundMark x1="35727" y1="26061" x2="35727" y2="26061"/>
                          <a14:foregroundMark x1="34136" y1="41333" x2="34136" y2="41333"/>
                          <a14:foregroundMark x1="45818" y1="40242" x2="45818" y2="40242"/>
                          <a14:foregroundMark x1="56727" y1="39515" x2="56727" y2="39515"/>
                          <a14:foregroundMark x1="68000" y1="39636" x2="68000" y2="39636"/>
                          <a14:backgroundMark x1="49000" y1="17273" x2="49000" y2="172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975" t="16024" r="12630" b="14496"/>
            <a:stretch/>
          </p:blipFill>
          <p:spPr>
            <a:xfrm>
              <a:off x="2852287" y="2564029"/>
              <a:ext cx="4226364" cy="3000717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5001191" y="4103286"/>
              <a:ext cx="627238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he-IL" sz="20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בית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80679" y="4103286"/>
              <a:ext cx="790491" cy="50629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he-IL" sz="20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פרצוף</a:t>
              </a:r>
              <a:endParaRPr lang="he-IL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5099784" y="3399471"/>
              <a:ext cx="436300" cy="436300"/>
            </a:xfrm>
            <a:prstGeom prst="ellipse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3815660" y="3402195"/>
              <a:ext cx="436300" cy="436300"/>
            </a:xfrm>
            <a:prstGeom prst="ellipse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/>
            <p:cNvSpPr/>
            <p:nvPr/>
          </p:nvSpPr>
          <p:spPr>
            <a:xfrm rot="5400000">
              <a:off x="5168184" y="4007613"/>
              <a:ext cx="305410" cy="1511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/>
            <p:cNvSpPr/>
            <p:nvPr/>
          </p:nvSpPr>
          <p:spPr>
            <a:xfrm rot="5400000">
              <a:off x="3881104" y="4007615"/>
              <a:ext cx="305410" cy="1511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586704" y="4693489"/>
              <a:ext cx="2182328" cy="46487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Check Fusion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4462842" y="3399471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0" name="Right Arrow 19"/>
            <p:cNvSpPr/>
            <p:nvPr/>
          </p:nvSpPr>
          <p:spPr>
            <a:xfrm rot="5400000">
              <a:off x="4245574" y="4293281"/>
              <a:ext cx="865979" cy="140352"/>
            </a:xfrm>
            <a:prstGeom prst="rightArrow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103142" y="2746538"/>
              <a:ext cx="955074" cy="5078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Exit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3844007" y="2817043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1715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518756" y="1197033"/>
            <a:ext cx="8420793" cy="4513811"/>
            <a:chOff x="2518756" y="1197033"/>
            <a:chExt cx="8420793" cy="4513811"/>
          </a:xfrm>
        </p:grpSpPr>
        <p:sp>
          <p:nvSpPr>
            <p:cNvPr id="29" name="Rectangle 28"/>
            <p:cNvSpPr/>
            <p:nvPr/>
          </p:nvSpPr>
          <p:spPr>
            <a:xfrm>
              <a:off x="2518756" y="1197033"/>
              <a:ext cx="8420793" cy="451381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2589220" y="1271494"/>
              <a:ext cx="8138160" cy="4293252"/>
              <a:chOff x="2589220" y="1271494"/>
              <a:chExt cx="8138160" cy="4293252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2589220" y="1271494"/>
                <a:ext cx="8138160" cy="3323987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בחלק </a:t>
                </a: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הבא, </a:t>
                </a: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יוצגו תמונות של </a:t>
                </a:r>
                <a:r>
                  <a:rPr lang="he-IL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פרצופים</a:t>
                </a: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או של </a:t>
                </a:r>
                <a:r>
                  <a:rPr lang="he-IL" sz="20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בתים</a:t>
                </a: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ענו בעזרת קופסת התגובה האם זיהיתם תמונה של </a:t>
                </a: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פרצוף או </a:t>
                </a:r>
                <a:r>
                  <a:rPr lang="he-IL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של </a:t>
                </a: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בית.</a:t>
                </a:r>
                <a:endParaRPr lang="he-IL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he-IL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he-IL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שימו לב!</a:t>
                </a:r>
              </a:p>
              <a:p>
                <a:pPr>
                  <a:lnSpc>
                    <a:spcPct val="150000"/>
                  </a:lnSpc>
                </a:pP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זמן התגובה אינו מוגבל, השתדלו</a:t>
                </a:r>
              </a:p>
              <a:p>
                <a:pPr>
                  <a:lnSpc>
                    <a:spcPct val="150000"/>
                  </a:lnSpc>
                </a:pPr>
                <a:r>
                  <a: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להיות מדויקים ככל הניתן.</a:t>
                </a:r>
              </a:p>
            </p:txBody>
          </p:sp>
          <p:pic>
            <p:nvPicPr>
              <p:cNvPr id="22" name="Picture 21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6364" b="85394" l="14364" r="87091">
                            <a14:foregroundMark x1="35727" y1="26061" x2="35727" y2="26061"/>
                            <a14:foregroundMark x1="34136" y1="41333" x2="34136" y2="41333"/>
                            <a14:foregroundMark x1="45818" y1="40242" x2="45818" y2="40242"/>
                            <a14:foregroundMark x1="56727" y1="39515" x2="56727" y2="39515"/>
                            <a14:foregroundMark x1="68000" y1="39636" x2="68000" y2="39636"/>
                            <a14:backgroundMark x1="49000" y1="17273" x2="49000" y2="1727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975" t="16024" r="12630" b="14496"/>
              <a:stretch/>
            </p:blipFill>
            <p:spPr>
              <a:xfrm>
                <a:off x="2852287" y="2564029"/>
                <a:ext cx="4226364" cy="3000717"/>
              </a:xfrm>
              <a:prstGeom prst="rect">
                <a:avLst/>
              </a:prstGeom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4760835" y="4103286"/>
                <a:ext cx="1107950" cy="553998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פרצוף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3630557" y="4103286"/>
                <a:ext cx="790491" cy="506292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he-IL" sz="2000" b="1" dirty="0" smtClean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בית</a:t>
                </a:r>
                <a:endParaRPr lang="he-IL" sz="20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5099784" y="3399471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3815660" y="3402195"/>
                <a:ext cx="436300" cy="436300"/>
              </a:xfrm>
              <a:prstGeom prst="ellipse">
                <a:avLst/>
              </a:prstGeom>
              <a:solidFill>
                <a:schemeClr val="accent1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ight Arrow 26"/>
              <p:cNvSpPr/>
              <p:nvPr/>
            </p:nvSpPr>
            <p:spPr>
              <a:xfrm rot="5400000">
                <a:off x="5168184" y="4007613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ight Arrow 27"/>
              <p:cNvSpPr/>
              <p:nvPr/>
            </p:nvSpPr>
            <p:spPr>
              <a:xfrm rot="5400000">
                <a:off x="3881104" y="4007615"/>
                <a:ext cx="305410" cy="1511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3586704" y="4693489"/>
              <a:ext cx="2182328" cy="46487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Check Fusion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4462842" y="3399471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4" name="Right Arrow 13"/>
            <p:cNvSpPr/>
            <p:nvPr/>
          </p:nvSpPr>
          <p:spPr>
            <a:xfrm rot="5400000">
              <a:off x="4245574" y="4293281"/>
              <a:ext cx="865979" cy="140352"/>
            </a:xfrm>
            <a:prstGeom prst="rightArrow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103142" y="2746538"/>
              <a:ext cx="955074" cy="5078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Exit</a:t>
              </a:r>
              <a:endParaRPr lang="he-IL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3844007" y="2817043"/>
              <a:ext cx="436300" cy="436300"/>
            </a:xfrm>
            <a:prstGeom prst="ellipse">
              <a:avLst/>
            </a:prstGeom>
            <a:solidFill>
              <a:schemeClr val="bg2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6268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518756" y="1197033"/>
            <a:ext cx="8420793" cy="45138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589220" y="1271494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בחלק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הבא, 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יוצגו תמונות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פרצופים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 או של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בתים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ענו בעזרת קופסת התגובה האם זיהיתם תמונה של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פרצוף או </a:t>
            </a:r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של 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בית.</a:t>
            </a: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שימו לב!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זמן התגובה מוגבל, אנא ענו בזריזות.</a:t>
            </a:r>
          </a:p>
          <a:p>
            <a:pPr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אם לא הספקתם לזהות, נחשו.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364" b="85394" l="14364" r="87091">
                        <a14:foregroundMark x1="35727" y1="26061" x2="35727" y2="26061"/>
                        <a14:foregroundMark x1="34136" y1="41333" x2="34136" y2="41333"/>
                        <a14:foregroundMark x1="45818" y1="40242" x2="45818" y2="40242"/>
                        <a14:foregroundMark x1="56727" y1="39515" x2="56727" y2="39515"/>
                        <a14:foregroundMark x1="68000" y1="39636" x2="68000" y2="39636"/>
                        <a14:backgroundMark x1="49000" y1="17273" x2="49000" y2="172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975" t="16024" r="12630" b="14496"/>
          <a:stretch/>
        </p:blipFill>
        <p:spPr>
          <a:xfrm>
            <a:off x="2852287" y="2564029"/>
            <a:ext cx="4226364" cy="3000717"/>
          </a:xfrm>
          <a:prstGeom prst="rect">
            <a:avLst/>
          </a:prstGeom>
        </p:spPr>
      </p:pic>
      <p:sp>
        <p:nvSpPr>
          <p:cNvPr id="25" name="Oval 24"/>
          <p:cNvSpPr/>
          <p:nvPr/>
        </p:nvSpPr>
        <p:spPr>
          <a:xfrm>
            <a:off x="5099784" y="3399471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815660" y="3402195"/>
            <a:ext cx="436300" cy="436300"/>
          </a:xfrm>
          <a:prstGeom prst="ellipse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5400000">
            <a:off x="5168184" y="4007613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5400000">
            <a:off x="3881104" y="4007615"/>
            <a:ext cx="305410" cy="1511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760835" y="4103286"/>
            <a:ext cx="1107950" cy="55399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פרצוף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30557" y="4103286"/>
            <a:ext cx="790491" cy="5062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בית</a:t>
            </a:r>
            <a:endParaRPr lang="he-IL" sz="2000" b="1" dirty="0">
              <a:solidFill>
                <a:schemeClr val="accent1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586704" y="4693489"/>
            <a:ext cx="2182328" cy="46487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Check Fusion</a:t>
            </a:r>
            <a:endParaRPr lang="he-IL" b="1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4462842" y="3399471"/>
            <a:ext cx="436300" cy="436300"/>
          </a:xfrm>
          <a:prstGeom prst="ellipse">
            <a:avLst/>
          </a:prstGeom>
          <a:solidFill>
            <a:schemeClr val="bg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Right Arrow 15"/>
          <p:cNvSpPr/>
          <p:nvPr/>
        </p:nvSpPr>
        <p:spPr>
          <a:xfrm rot="5400000">
            <a:off x="4245574" y="4293281"/>
            <a:ext cx="865979" cy="140352"/>
          </a:xfrm>
          <a:prstGeom prst="rightArrow">
            <a:avLst/>
          </a:prstGeom>
          <a:solidFill>
            <a:schemeClr val="bg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103142" y="2746538"/>
            <a:ext cx="955074" cy="5078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Exit</a:t>
            </a:r>
            <a:endParaRPr lang="he-IL" b="1" dirty="0" smtClean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3844007" y="2817043"/>
            <a:ext cx="436300" cy="436300"/>
          </a:xfrm>
          <a:prstGeom prst="ellipse">
            <a:avLst/>
          </a:prstGeom>
          <a:solidFill>
            <a:schemeClr val="bg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089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518756" y="1197033"/>
            <a:ext cx="8420793" cy="4513811"/>
            <a:chOff x="2518756" y="1197033"/>
            <a:chExt cx="8420793" cy="4513811"/>
          </a:xfrm>
        </p:grpSpPr>
        <p:grpSp>
          <p:nvGrpSpPr>
            <p:cNvPr id="2" name="Group 1"/>
            <p:cNvGrpSpPr/>
            <p:nvPr/>
          </p:nvGrpSpPr>
          <p:grpSpPr>
            <a:xfrm>
              <a:off x="2518756" y="1197033"/>
              <a:ext cx="8420793" cy="4513811"/>
              <a:chOff x="2518756" y="1197033"/>
              <a:chExt cx="8420793" cy="4513811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2518756" y="1197033"/>
                <a:ext cx="8420793" cy="4513811"/>
                <a:chOff x="2518756" y="1197033"/>
                <a:chExt cx="8420793" cy="4513811"/>
              </a:xfrm>
            </p:grpSpPr>
            <p:sp>
              <p:nvSpPr>
                <p:cNvPr id="12" name="Rectangle 11"/>
                <p:cNvSpPr/>
                <p:nvPr/>
              </p:nvSpPr>
              <p:spPr>
                <a:xfrm>
                  <a:off x="2518756" y="1197033"/>
                  <a:ext cx="8420793" cy="4513811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762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2589220" y="1271494"/>
                  <a:ext cx="8138160" cy="2862322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he-IL" sz="2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בחלק </a:t>
                  </a: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הבא, על גבי התמונות </a:t>
                  </a:r>
                  <a:r>
                    <a:rPr lang="he-IL" sz="2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של </a:t>
                  </a: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הפרצופים והבתים תוצג לעיתים</a:t>
                  </a:r>
                  <a:r>
                    <a:rPr lang="he-IL" sz="2000" b="1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 </a:t>
                  </a:r>
                  <a:r>
                    <a:rPr lang="he-IL" sz="2000" b="1" dirty="0" smtClean="0">
                      <a:solidFill>
                        <a:srgbClr val="C00000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נקודה אדומה</a:t>
                  </a: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.</a:t>
                  </a:r>
                  <a:endParaRPr lang="he-IL" sz="2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לחצו על המקש בקופסת </a:t>
                  </a:r>
                  <a:r>
                    <a:rPr lang="he-IL" sz="2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התגובה </a:t>
                  </a: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כאשר זיהיתם אותה.</a:t>
                  </a:r>
                  <a:endParaRPr lang="he-IL" sz="2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  <a:p>
                  <a:pPr>
                    <a:lnSpc>
                      <a:spcPct val="150000"/>
                    </a:lnSpc>
                  </a:pPr>
                  <a:endParaRPr lang="he-IL" sz="2000" dirty="0" smtClean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  <a:p>
                  <a:pPr>
                    <a:lnSpc>
                      <a:spcPct val="150000"/>
                    </a:lnSpc>
                  </a:pPr>
                  <a:endParaRPr lang="he-IL" sz="2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שימו לב!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he-IL" sz="2000" b="1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זמן התגובה מוגבל</a:t>
                  </a:r>
                  <a:r>
                    <a:rPr lang="he-IL" sz="2000" dirty="0" smtClean="0">
                      <a:latin typeface="Calibri" panose="020F0502020204030204" pitchFamily="34" charset="0"/>
                      <a:cs typeface="Calibri" panose="020F0502020204030204" pitchFamily="34" charset="0"/>
                    </a:rPr>
                    <a:t>, אנא ענו בזריזות.</a:t>
                  </a:r>
                </a:p>
              </p:txBody>
            </p:sp>
            <p:pic>
              <p:nvPicPr>
                <p:cNvPr id="22" name="Picture 21"/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16364" b="85394" l="14364" r="87091">
                              <a14:foregroundMark x1="35727" y1="26061" x2="35727" y2="26061"/>
                              <a14:foregroundMark x1="34136" y1="41333" x2="34136" y2="41333"/>
                              <a14:foregroundMark x1="45818" y1="40242" x2="45818" y2="40242"/>
                              <a14:foregroundMark x1="56727" y1="39515" x2="56727" y2="39515"/>
                              <a14:foregroundMark x1="68000" y1="39636" x2="68000" y2="39636"/>
                              <a14:backgroundMark x1="49000" y1="17273" x2="49000" y2="1727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975" t="16024" r="12630" b="14496"/>
                <a:stretch/>
              </p:blipFill>
              <p:spPr>
                <a:xfrm>
                  <a:off x="2852287" y="2564029"/>
                  <a:ext cx="4226364" cy="3000717"/>
                </a:xfrm>
                <a:prstGeom prst="rect">
                  <a:avLst/>
                </a:prstGeom>
              </p:spPr>
            </p:pic>
            <p:sp>
              <p:nvSpPr>
                <p:cNvPr id="23" name="TextBox 22"/>
                <p:cNvSpPr txBox="1"/>
                <p:nvPr/>
              </p:nvSpPr>
              <p:spPr>
                <a:xfrm>
                  <a:off x="5176469" y="4094973"/>
                  <a:ext cx="1556840" cy="506292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he-IL" sz="2000" b="1" dirty="0" smtClean="0">
                      <a:solidFill>
                        <a:srgbClr val="C00000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נקודה אדומה</a:t>
                  </a:r>
                </a:p>
              </p:txBody>
            </p:sp>
            <p:sp>
              <p:nvSpPr>
                <p:cNvPr id="25" name="Oval 24"/>
                <p:cNvSpPr/>
                <p:nvPr/>
              </p:nvSpPr>
              <p:spPr>
                <a:xfrm>
                  <a:off x="5739863" y="3391158"/>
                  <a:ext cx="436300" cy="436300"/>
                </a:xfrm>
                <a:prstGeom prst="ellipse">
                  <a:avLst/>
                </a:prstGeom>
                <a:solidFill>
                  <a:srgbClr val="C00000">
                    <a:alpha val="5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ight Arrow 26"/>
                <p:cNvSpPr/>
                <p:nvPr/>
              </p:nvSpPr>
              <p:spPr>
                <a:xfrm rot="5400000">
                  <a:off x="5808263" y="3999300"/>
                  <a:ext cx="305410" cy="151119"/>
                </a:xfrm>
                <a:prstGeom prst="rightArrow">
                  <a:avLst/>
                </a:prstGeom>
                <a:solidFill>
                  <a:srgbClr val="C00000">
                    <a:alpha val="50196"/>
                  </a:srgbClr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" name="TextBox 8"/>
              <p:cNvSpPr txBox="1"/>
              <p:nvPr/>
            </p:nvSpPr>
            <p:spPr>
              <a:xfrm>
                <a:off x="3586704" y="4693489"/>
                <a:ext cx="2182328" cy="464871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b="1" dirty="0" smtClean="0">
                    <a:solidFill>
                      <a:schemeClr val="bg2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Check Fusion</a:t>
                </a:r>
                <a:endParaRPr lang="he-IL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4462842" y="3399471"/>
                <a:ext cx="436300" cy="436300"/>
              </a:xfrm>
              <a:prstGeom prst="ellipse">
                <a:avLst/>
              </a:prstGeom>
              <a:solidFill>
                <a:schemeClr val="bg2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1" name="Right Arrow 10"/>
              <p:cNvSpPr/>
              <p:nvPr/>
            </p:nvSpPr>
            <p:spPr>
              <a:xfrm rot="5400000">
                <a:off x="4245574" y="4293281"/>
                <a:ext cx="865979" cy="140352"/>
              </a:xfrm>
              <a:prstGeom prst="rightArrow">
                <a:avLst/>
              </a:prstGeom>
              <a:solidFill>
                <a:schemeClr val="bg2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3103142" y="2746538"/>
                <a:ext cx="955074" cy="507831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b="1" dirty="0" smtClean="0">
                    <a:solidFill>
                      <a:schemeClr val="bg2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Exit</a:t>
                </a:r>
                <a:endParaRPr lang="he-IL" b="1" dirty="0" smtClean="0">
                  <a:solidFill>
                    <a:schemeClr val="bg2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3844007" y="2817043"/>
                <a:ext cx="436300" cy="436300"/>
              </a:xfrm>
              <a:prstGeom prst="ellipse">
                <a:avLst/>
              </a:prstGeom>
              <a:solidFill>
                <a:schemeClr val="bg2">
                  <a:lumMod val="7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sp>
          <p:nvSpPr>
            <p:cNvPr id="15" name="Oval 14"/>
            <p:cNvSpPr/>
            <p:nvPr/>
          </p:nvSpPr>
          <p:spPr>
            <a:xfrm>
              <a:off x="3815660" y="3402195"/>
              <a:ext cx="436300" cy="436300"/>
            </a:xfrm>
            <a:prstGeom prst="ellipse">
              <a:avLst/>
            </a:prstGeom>
            <a:solidFill>
              <a:schemeClr val="accent1">
                <a:lumMod val="7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/>
            <p:cNvSpPr/>
            <p:nvPr/>
          </p:nvSpPr>
          <p:spPr>
            <a:xfrm rot="5400000">
              <a:off x="3881104" y="4007615"/>
              <a:ext cx="305410" cy="1511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471720" y="4103286"/>
              <a:ext cx="1108166" cy="553998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he-IL" sz="20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התחלה</a:t>
              </a:r>
              <a:endParaRPr lang="he-IL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761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518756" y="1197033"/>
            <a:ext cx="8420793" cy="45138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60072" y="2387521"/>
            <a:ext cx="8138160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הפסקת תחזוקה</a:t>
            </a:r>
          </a:p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בבקשה המתינו לנסיינית</a:t>
            </a:r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he-IL" sz="28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האם לבדוק שוב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Fusion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? (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y/n</a:t>
            </a:r>
            <a:r>
              <a:rPr 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7562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518756" y="1197033"/>
            <a:ext cx="8420793" cy="45138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60072" y="2387521"/>
            <a:ext cx="8138160" cy="286232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ההפסקה הסתיימה</a:t>
            </a:r>
          </a:p>
          <a:p>
            <a:pPr algn="ctr">
              <a:lnSpc>
                <a:spcPct val="150000"/>
              </a:lnSpc>
            </a:pP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להמשך </a:t>
            </a:r>
            <a:r>
              <a:rPr lang="he-IL" sz="3200" b="1" dirty="0">
                <a:latin typeface="Calibri" panose="020F0502020204030204" pitchFamily="34" charset="0"/>
                <a:cs typeface="Calibri" panose="020F0502020204030204" pitchFamily="34" charset="0"/>
              </a:rPr>
              <a:t>ה</a:t>
            </a:r>
            <a:r>
              <a:rPr lang="he-IL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ניסוי לחצו על כל מקש במקלדת</a:t>
            </a:r>
            <a:endParaRPr lang="en-US" sz="32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he-IL" sz="28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105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518756" y="1197033"/>
            <a:ext cx="8420793" cy="45138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60072" y="1463048"/>
            <a:ext cx="8138160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כמה </a:t>
            </a:r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טוב ראית את </a:t>
            </a: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התמונה?</a:t>
            </a: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יש לענות באמצעות מקשי המספרים </a:t>
            </a:r>
            <a:r>
              <a:rPr lang="he-IL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0-3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בצד </a:t>
            </a:r>
            <a:r>
              <a:rPr lang="he-IL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ימין </a:t>
            </a:r>
            <a:r>
              <a:rPr lang="he-IL" sz="2000" b="1" dirty="0">
                <a:latin typeface="Calibri" panose="020F0502020204030204" pitchFamily="34" charset="0"/>
                <a:cs typeface="Calibri" panose="020F0502020204030204" pitchFamily="34" charset="0"/>
              </a:rPr>
              <a:t>של המקלדת, </a:t>
            </a:r>
            <a:r>
              <a:rPr lang="he-IL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כאשר:</a:t>
            </a:r>
          </a:p>
          <a:p>
            <a:pPr algn="ctr">
              <a:lnSpc>
                <a:spcPct val="150000"/>
              </a:lnSpc>
            </a:pPr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50000"/>
              </a:lnSpc>
            </a:pPr>
            <a:endParaRPr lang="he-IL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3489152" y="4077352"/>
            <a:ext cx="648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16200000">
            <a:off x="330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6200000">
            <a:off x="9789152" y="4077352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>
            <a:off x="546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16200000">
            <a:off x="7629152" y="4077353"/>
            <a:ext cx="360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305447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65446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25447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785446" y="3440097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86875" y="4338166"/>
            <a:ext cx="1404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לא 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כלום</a:t>
            </a:r>
            <a:endParaRPr lang="he-IL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07038" y="4338166"/>
            <a:ext cx="20842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משהו במעורפל,</a:t>
            </a:r>
          </a:p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אין לי מושג מה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20739" y="4338166"/>
            <a:ext cx="1976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חלק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מהתמונה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באופן ברור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104168" y="4338166"/>
            <a:ext cx="1729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ראיתי את </a:t>
            </a:r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התמונה</a:t>
            </a:r>
          </a:p>
          <a:p>
            <a:pPr algn="ctr"/>
            <a:r>
              <a:rPr lang="he-IL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באופן </a:t>
            </a:r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מלא</a:t>
            </a:r>
          </a:p>
        </p:txBody>
      </p:sp>
    </p:spTree>
    <p:extLst>
      <p:ext uri="{BB962C8B-B14F-4D97-AF65-F5344CB8AC3E}">
        <p14:creationId xmlns:p14="http://schemas.microsoft.com/office/powerpoint/2010/main" val="3457560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</TotalTime>
  <Words>356</Words>
  <Application>Microsoft Office PowerPoint</Application>
  <PresentationFormat>Widescreen</PresentationFormat>
  <Paragraphs>95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eeg-lab</dc:creator>
  <cp:lastModifiedBy>User</cp:lastModifiedBy>
  <cp:revision>38</cp:revision>
  <dcterms:created xsi:type="dcterms:W3CDTF">2021-02-28T11:47:44Z</dcterms:created>
  <dcterms:modified xsi:type="dcterms:W3CDTF">2021-12-22T10:27:05Z</dcterms:modified>
</cp:coreProperties>
</file>

<file path=docProps/thumbnail.jpeg>
</file>